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4594D-F077-4F18-B75F-92A04FA4694E}" v="33" dt="2022-11-14T16:28:40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рвара Ткач" userId="e534df4267185105" providerId="LiveId" clId="{1FC4594D-F077-4F18-B75F-92A04FA4694E}"/>
    <pc:docChg chg="custSel modSld">
      <pc:chgData name="Варвара Ткач" userId="e534df4267185105" providerId="LiveId" clId="{1FC4594D-F077-4F18-B75F-92A04FA4694E}" dt="2022-11-14T16:28:59.691" v="76"/>
      <pc:docMkLst>
        <pc:docMk/>
      </pc:docMkLst>
      <pc:sldChg chg="addSp modSp mod modAnim">
        <pc:chgData name="Варвара Ткач" userId="e534df4267185105" providerId="LiveId" clId="{1FC4594D-F077-4F18-B75F-92A04FA4694E}" dt="2022-11-14T16:15:50.521" v="22"/>
        <pc:sldMkLst>
          <pc:docMk/>
          <pc:sldMk cId="3163765508" sldId="261"/>
        </pc:sldMkLst>
        <pc:spChg chg="add mod">
          <ac:chgData name="Варвара Ткач" userId="e534df4267185105" providerId="LiveId" clId="{1FC4594D-F077-4F18-B75F-92A04FA4694E}" dt="2022-11-14T16:14:12.228" v="14" actId="14100"/>
          <ac:spMkLst>
            <pc:docMk/>
            <pc:sldMk cId="3163765508" sldId="261"/>
            <ac:spMk id="5" creationId="{5564BBB8-F368-3A8F-CCA3-55CAE8FC8CBD}"/>
          </ac:spMkLst>
        </pc:spChg>
        <pc:spChg chg="add mod">
          <ac:chgData name="Варвара Ткач" userId="e534df4267185105" providerId="LiveId" clId="{1FC4594D-F077-4F18-B75F-92A04FA4694E}" dt="2022-11-14T16:15:39.285" v="21" actId="948"/>
          <ac:spMkLst>
            <pc:docMk/>
            <pc:sldMk cId="3163765508" sldId="261"/>
            <ac:spMk id="10" creationId="{B0F2FCB1-893D-93AE-4981-69226905DE7C}"/>
          </ac:spMkLst>
        </pc:spChg>
      </pc:sldChg>
      <pc:sldChg chg="addSp modSp mod modAnim">
        <pc:chgData name="Варвара Ткач" userId="e534df4267185105" providerId="LiveId" clId="{1FC4594D-F077-4F18-B75F-92A04FA4694E}" dt="2022-11-14T16:20:23.952" v="35"/>
        <pc:sldMkLst>
          <pc:docMk/>
          <pc:sldMk cId="118708369" sldId="262"/>
        </pc:sldMkLst>
        <pc:spChg chg="add mod">
          <ac:chgData name="Варвара Ткач" userId="e534df4267185105" providerId="LiveId" clId="{1FC4594D-F077-4F18-B75F-92A04FA4694E}" dt="2022-11-14T16:19:34.705" v="31" actId="14100"/>
          <ac:spMkLst>
            <pc:docMk/>
            <pc:sldMk cId="118708369" sldId="262"/>
            <ac:spMk id="4" creationId="{1D386FC6-00CD-36DE-BC81-9F3793C40391}"/>
          </ac:spMkLst>
        </pc:spChg>
        <pc:spChg chg="add mod">
          <ac:chgData name="Варвара Ткач" userId="e534df4267185105" providerId="LiveId" clId="{1FC4594D-F077-4F18-B75F-92A04FA4694E}" dt="2022-11-14T16:20:03.811" v="33" actId="20577"/>
          <ac:spMkLst>
            <pc:docMk/>
            <pc:sldMk cId="118708369" sldId="262"/>
            <ac:spMk id="8" creationId="{9F2278B5-78C8-3C59-2DA1-786BE1C03457}"/>
          </ac:spMkLst>
        </pc:spChg>
      </pc:sldChg>
      <pc:sldChg chg="addSp delSp modSp mod setBg delAnim modAnim">
        <pc:chgData name="Варвара Ткач" userId="e534df4267185105" providerId="LiveId" clId="{1FC4594D-F077-4F18-B75F-92A04FA4694E}" dt="2022-11-14T16:28:59.691" v="76"/>
        <pc:sldMkLst>
          <pc:docMk/>
          <pc:sldMk cId="2877809274" sldId="263"/>
        </pc:sldMkLst>
        <pc:spChg chg="add mod">
          <ac:chgData name="Варвара Ткач" userId="e534df4267185105" providerId="LiveId" clId="{1FC4594D-F077-4F18-B75F-92A04FA4694E}" dt="2022-11-14T16:28:15.286" v="71" actId="1076"/>
          <ac:spMkLst>
            <pc:docMk/>
            <pc:sldMk cId="2877809274" sldId="263"/>
            <ac:spMk id="4" creationId="{4F82113C-50FD-E15C-6740-4328A8800FE7}"/>
          </ac:spMkLst>
        </pc:spChg>
        <pc:spChg chg="add del mod">
          <ac:chgData name="Варвара Ткач" userId="e534df4267185105" providerId="LiveId" clId="{1FC4594D-F077-4F18-B75F-92A04FA4694E}" dt="2022-11-14T16:23:50.390" v="42"/>
          <ac:spMkLst>
            <pc:docMk/>
            <pc:sldMk cId="2877809274" sldId="263"/>
            <ac:spMk id="8" creationId="{F5DD4560-6629-D3AC-0913-994EB431A1CF}"/>
          </ac:spMkLst>
        </pc:spChg>
        <pc:spChg chg="add del mod">
          <ac:chgData name="Варвара Ткач" userId="e534df4267185105" providerId="LiveId" clId="{1FC4594D-F077-4F18-B75F-92A04FA4694E}" dt="2022-11-14T16:23:50.390" v="40" actId="478"/>
          <ac:spMkLst>
            <pc:docMk/>
            <pc:sldMk cId="2877809274" sldId="263"/>
            <ac:spMk id="9" creationId="{C4282820-7A3D-5E44-45D2-8CD6A6FC4352}"/>
          </ac:spMkLst>
        </pc:spChg>
        <pc:spChg chg="add del mod">
          <ac:chgData name="Варвара Ткач" userId="e534df4267185105" providerId="LiveId" clId="{1FC4594D-F077-4F18-B75F-92A04FA4694E}" dt="2022-11-14T16:24:14.111" v="46" actId="478"/>
          <ac:spMkLst>
            <pc:docMk/>
            <pc:sldMk cId="2877809274" sldId="263"/>
            <ac:spMk id="10" creationId="{592B714C-7FB5-F9A2-E61A-99E4AB641257}"/>
          </ac:spMkLst>
        </pc:spChg>
        <pc:spChg chg="add del">
          <ac:chgData name="Варвара Ткач" userId="e534df4267185105" providerId="LiveId" clId="{1FC4594D-F077-4F18-B75F-92A04FA4694E}" dt="2022-11-14T16:24:14.111" v="46" actId="478"/>
          <ac:spMkLst>
            <pc:docMk/>
            <pc:sldMk cId="2877809274" sldId="263"/>
            <ac:spMk id="11" creationId="{DABD6DEF-9F0B-350C-F8F4-721041EFF272}"/>
          </ac:spMkLst>
        </pc:spChg>
        <pc:spChg chg="add del mod">
          <ac:chgData name="Варвара Ткач" userId="e534df4267185105" providerId="LiveId" clId="{1FC4594D-F077-4F18-B75F-92A04FA4694E}" dt="2022-11-14T16:26:33.469" v="51"/>
          <ac:spMkLst>
            <pc:docMk/>
            <pc:sldMk cId="2877809274" sldId="263"/>
            <ac:spMk id="12" creationId="{BBBA6865-3D34-820D-C21B-8881A8CA40E3}"/>
          </ac:spMkLst>
        </pc:spChg>
        <pc:spChg chg="add del mod">
          <ac:chgData name="Варвара Ткач" userId="e534df4267185105" providerId="LiveId" clId="{1FC4594D-F077-4F18-B75F-92A04FA4694E}" dt="2022-11-14T16:28:59.691" v="76"/>
          <ac:spMkLst>
            <pc:docMk/>
            <pc:sldMk cId="2877809274" sldId="263"/>
            <ac:spMk id="13" creationId="{D5EBE598-FE79-03E0-F154-D16F0F303F4A}"/>
          </ac:spMkLst>
        </pc:spChg>
        <pc:spChg chg="add mod">
          <ac:chgData name="Варвара Ткач" userId="e534df4267185105" providerId="LiveId" clId="{1FC4594D-F077-4F18-B75F-92A04FA4694E}" dt="2022-11-14T16:28:31.094" v="73" actId="255"/>
          <ac:spMkLst>
            <pc:docMk/>
            <pc:sldMk cId="2877809274" sldId="263"/>
            <ac:spMk id="14" creationId="{58444219-9CE6-77FE-7109-1D7E031A5B82}"/>
          </ac:spMkLst>
        </pc:spChg>
        <pc:picChg chg="add del">
          <ac:chgData name="Варвара Ткач" userId="e534df4267185105" providerId="LiveId" clId="{1FC4594D-F077-4F18-B75F-92A04FA4694E}" dt="2022-11-14T16:24:14.111" v="46" actId="478"/>
          <ac:picMkLst>
            <pc:docMk/>
            <pc:sldMk cId="2877809274" sldId="263"/>
            <ac:picMk id="1027" creationId="{014EBBD6-14B2-44E4-CF20-9F358ADC975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14.11.2022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14.11.2022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14.11.2022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14.11.2022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14.11.2022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14.11.2022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14.11.2022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14.11.2022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14.11.2022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14.11.2022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14.11.2022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14.11.2022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14.11.2022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14.11.2022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З</a:t>
            </a:r>
            <a:r>
              <a:rPr lang="ru" sz="4400" dirty="0">
                <a:solidFill>
                  <a:schemeClr val="tx1"/>
                </a:solidFill>
              </a:rPr>
              <a:t>оопарки ленинградской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ru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Бронтозавр со сплошной заливкой">
            <a:extLst>
              <a:ext uri="{FF2B5EF4-FFF2-40B4-BE49-F238E27FC236}">
                <a16:creationId xmlns:a16="http://schemas.microsoft.com/office/drawing/2014/main" id="{6647AF33-E406-7268-A221-A4C09C93E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322" y="4989680"/>
            <a:ext cx="1662247" cy="1662247"/>
          </a:xfrm>
          <a:prstGeom prst="rect">
            <a:avLst/>
          </a:prstGeom>
        </p:spPr>
      </p:pic>
      <p:pic>
        <p:nvPicPr>
          <p:cNvPr id="14" name="Рисунок 13" descr="Бабочка со сплошной заливкой">
            <a:extLst>
              <a:ext uri="{FF2B5EF4-FFF2-40B4-BE49-F238E27FC236}">
                <a16:creationId xmlns:a16="http://schemas.microsoft.com/office/drawing/2014/main" id="{6738E9AB-7A21-1A35-C603-31FF3F98A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436338">
            <a:off x="9744974" y="520218"/>
            <a:ext cx="914400" cy="914400"/>
          </a:xfrm>
          <a:prstGeom prst="rect">
            <a:avLst/>
          </a:prstGeom>
        </p:spPr>
      </p:pic>
      <p:pic>
        <p:nvPicPr>
          <p:cNvPr id="16" name="Рисунок 15" descr="Краб со сплошной заливкой">
            <a:extLst>
              <a:ext uri="{FF2B5EF4-FFF2-40B4-BE49-F238E27FC236}">
                <a16:creationId xmlns:a16="http://schemas.microsoft.com/office/drawing/2014/main" id="{06E8CC7D-BD53-0523-3322-7D7199DF9E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2493" y="5396664"/>
            <a:ext cx="1461326" cy="14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46AFBC-5DD5-6AC8-2076-455B9489CC29}"/>
              </a:ext>
            </a:extLst>
          </p:cNvPr>
          <p:cNvSpPr/>
          <p:nvPr/>
        </p:nvSpPr>
        <p:spPr>
          <a:xfrm>
            <a:off x="198407" y="207034"/>
            <a:ext cx="11818189" cy="6452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B5BCD-391C-7445-DFFA-D605CF352595}"/>
              </a:ext>
            </a:extLst>
          </p:cNvPr>
          <p:cNvSpPr txBox="1"/>
          <p:nvPr/>
        </p:nvSpPr>
        <p:spPr>
          <a:xfrm>
            <a:off x="621102" y="603849"/>
            <a:ext cx="915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Игра</a:t>
            </a:r>
            <a:r>
              <a:rPr lang="en-US" sz="3600" dirty="0"/>
              <a:t>:</a:t>
            </a:r>
            <a:r>
              <a:rPr lang="ru-RU" sz="3600" dirty="0"/>
              <a:t> Что за животное</a:t>
            </a:r>
            <a:r>
              <a:rPr lang="en-US" sz="3600" dirty="0"/>
              <a:t>?</a:t>
            </a:r>
            <a:r>
              <a:rPr lang="ru-RU" sz="3600" dirty="0"/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495A4-AE50-3F8C-1D5D-34BC7F2A3225}"/>
              </a:ext>
            </a:extLst>
          </p:cNvPr>
          <p:cNvSpPr txBox="1"/>
          <p:nvPr/>
        </p:nvSpPr>
        <p:spPr>
          <a:xfrm>
            <a:off x="698740" y="1526875"/>
            <a:ext cx="669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  <a:r>
              <a:rPr lang="ru-RU" sz="3200" dirty="0"/>
              <a:t>Даман капский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FFCEAC-BD19-7A77-DBE9-2D9C41819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9" y="3569152"/>
            <a:ext cx="4172309" cy="27771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06EB2C-1CA5-A86E-8059-C0951B19C3A5}"/>
              </a:ext>
            </a:extLst>
          </p:cNvPr>
          <p:cNvSpPr txBox="1"/>
          <p:nvPr/>
        </p:nvSpPr>
        <p:spPr>
          <a:xfrm>
            <a:off x="477328" y="3053751"/>
            <a:ext cx="384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  <a:endParaRPr lang="ru-RU" dirty="0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965DBE0C-65CA-FC0E-45F1-2C6C7CD07769}"/>
              </a:ext>
            </a:extLst>
          </p:cNvPr>
          <p:cNvSpPr/>
          <p:nvPr/>
        </p:nvSpPr>
        <p:spPr>
          <a:xfrm>
            <a:off x="477328" y="3053751"/>
            <a:ext cx="411193" cy="381167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411193"/>
                      <a:gd name="connsiteY0" fmla="*/ 190584 h 381167"/>
                      <a:gd name="connsiteX1" fmla="*/ 205597 w 411193"/>
                      <a:gd name="connsiteY1" fmla="*/ 0 h 381167"/>
                      <a:gd name="connsiteX2" fmla="*/ 411194 w 411193"/>
                      <a:gd name="connsiteY2" fmla="*/ 190584 h 381167"/>
                      <a:gd name="connsiteX3" fmla="*/ 205597 w 411193"/>
                      <a:gd name="connsiteY3" fmla="*/ 381168 h 381167"/>
                      <a:gd name="connsiteX4" fmla="*/ 0 w 411193"/>
                      <a:gd name="connsiteY4" fmla="*/ 190584 h 381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93" h="381167" extrusionOk="0">
                        <a:moveTo>
                          <a:pt x="0" y="190584"/>
                        </a:moveTo>
                        <a:cubicBezTo>
                          <a:pt x="3833" y="56496"/>
                          <a:pt x="96766" y="3799"/>
                          <a:pt x="205597" y="0"/>
                        </a:cubicBezTo>
                        <a:cubicBezTo>
                          <a:pt x="290525" y="-10821"/>
                          <a:pt x="412878" y="79421"/>
                          <a:pt x="411194" y="190584"/>
                        </a:cubicBezTo>
                        <a:cubicBezTo>
                          <a:pt x="435847" y="279546"/>
                          <a:pt x="314918" y="391938"/>
                          <a:pt x="205597" y="381168"/>
                        </a:cubicBezTo>
                        <a:cubicBezTo>
                          <a:pt x="83941" y="407797"/>
                          <a:pt x="22778" y="275806"/>
                          <a:pt x="0" y="1905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D23EC3-5C88-6F4F-BB47-641F6A29A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60" y="3569152"/>
            <a:ext cx="4182127" cy="27771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205CD3-117C-36F6-4823-43372AAECFCB}"/>
              </a:ext>
            </a:extLst>
          </p:cNvPr>
          <p:cNvSpPr txBox="1"/>
          <p:nvPr/>
        </p:nvSpPr>
        <p:spPr>
          <a:xfrm>
            <a:off x="5197415" y="3104182"/>
            <a:ext cx="418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9061683-D6B7-3928-55AB-FDBB4101F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03" y="1272821"/>
            <a:ext cx="3385595" cy="21847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123687-EA22-F1F0-8246-407B84493729}"/>
              </a:ext>
            </a:extLst>
          </p:cNvPr>
          <p:cNvSpPr txBox="1"/>
          <p:nvPr/>
        </p:nvSpPr>
        <p:spPr>
          <a:xfrm>
            <a:off x="6797615" y="1481156"/>
            <a:ext cx="97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61D0D8A-5EDA-2400-E2CA-9CDD264F4A72}"/>
              </a:ext>
            </a:extLst>
          </p:cNvPr>
          <p:cNvSpPr/>
          <p:nvPr/>
        </p:nvSpPr>
        <p:spPr>
          <a:xfrm>
            <a:off x="1167442" y="1385370"/>
            <a:ext cx="8988724" cy="50558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056B9B-98F9-8B17-5E3F-FF058E2B3142}"/>
              </a:ext>
            </a:extLst>
          </p:cNvPr>
          <p:cNvSpPr txBox="1"/>
          <p:nvPr/>
        </p:nvSpPr>
        <p:spPr>
          <a:xfrm>
            <a:off x="1656546" y="1977199"/>
            <a:ext cx="83837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-apple-system"/>
              </a:rPr>
              <a:t>Заподозрить дамана в родстве со слоном — невозможно. Но попробуйте не согласиться с генетиками! Ведущие специалисты установили, что примерно 60 млн лет назад у современных хоботных и капского дамана был общий предок. С тех пор слоны, сирены и ламантины значатся в списке гостей на свадьбу в качестве ближайших родственников. До середины 19 века дамана относили к отряду грызунов, и лишь после он стал отдельным видом.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56308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46AFBC-5DD5-6AC8-2076-455B9489CC29}"/>
              </a:ext>
            </a:extLst>
          </p:cNvPr>
          <p:cNvSpPr/>
          <p:nvPr/>
        </p:nvSpPr>
        <p:spPr>
          <a:xfrm>
            <a:off x="186905" y="202721"/>
            <a:ext cx="11818189" cy="6452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0C1407-0E28-941D-161A-B2A91A84CD9A}"/>
              </a:ext>
            </a:extLst>
          </p:cNvPr>
          <p:cNvSpPr txBox="1"/>
          <p:nvPr/>
        </p:nvSpPr>
        <p:spPr>
          <a:xfrm>
            <a:off x="483079" y="759125"/>
            <a:ext cx="561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</a:t>
            </a:r>
            <a:r>
              <a:rPr lang="ru-RU" sz="3200" dirty="0"/>
              <a:t>Кто это</a:t>
            </a:r>
            <a:r>
              <a:rPr lang="en-US" sz="3200" dirty="0"/>
              <a:t>? 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4242B-45EA-7A76-1BC3-5D793EC54E19}"/>
              </a:ext>
            </a:extLst>
          </p:cNvPr>
          <p:cNvSpPr txBox="1"/>
          <p:nvPr/>
        </p:nvSpPr>
        <p:spPr>
          <a:xfrm>
            <a:off x="3186022" y="775727"/>
            <a:ext cx="601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-Пекари ошейниковый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8B34E4-1883-E056-3016-0E6DE1302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75" y="4055490"/>
            <a:ext cx="3784120" cy="25128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77B82E-A504-8CA4-034F-A3CCA1F7A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07" y="4055490"/>
            <a:ext cx="3784120" cy="25128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A397DC-F327-0515-42FA-75D163089F59}"/>
              </a:ext>
            </a:extLst>
          </p:cNvPr>
          <p:cNvSpPr txBox="1"/>
          <p:nvPr/>
        </p:nvSpPr>
        <p:spPr>
          <a:xfrm>
            <a:off x="7305135" y="3304389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Б)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CD8536-0E4D-3188-D4B7-EE14994C7C0F}"/>
              </a:ext>
            </a:extLst>
          </p:cNvPr>
          <p:cNvSpPr txBox="1"/>
          <p:nvPr/>
        </p:nvSpPr>
        <p:spPr>
          <a:xfrm>
            <a:off x="296175" y="3535221"/>
            <a:ext cx="187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BF14BA-0C2C-5337-6347-461B38E6F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07" y="1385444"/>
            <a:ext cx="3784118" cy="2294496"/>
          </a:xfrm>
          <a:prstGeom prst="rect">
            <a:avLst/>
          </a:prstGeom>
        </p:spPr>
      </p:pic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E71DE54F-6857-8052-3F1E-1643B335E6DA}"/>
              </a:ext>
            </a:extLst>
          </p:cNvPr>
          <p:cNvSpPr/>
          <p:nvPr/>
        </p:nvSpPr>
        <p:spPr>
          <a:xfrm>
            <a:off x="7305135" y="3304389"/>
            <a:ext cx="411193" cy="381167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411193"/>
                      <a:gd name="connsiteY0" fmla="*/ 190584 h 381167"/>
                      <a:gd name="connsiteX1" fmla="*/ 205597 w 411193"/>
                      <a:gd name="connsiteY1" fmla="*/ 0 h 381167"/>
                      <a:gd name="connsiteX2" fmla="*/ 411194 w 411193"/>
                      <a:gd name="connsiteY2" fmla="*/ 190584 h 381167"/>
                      <a:gd name="connsiteX3" fmla="*/ 205597 w 411193"/>
                      <a:gd name="connsiteY3" fmla="*/ 381168 h 381167"/>
                      <a:gd name="connsiteX4" fmla="*/ 0 w 411193"/>
                      <a:gd name="connsiteY4" fmla="*/ 190584 h 381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93" h="381167" extrusionOk="0">
                        <a:moveTo>
                          <a:pt x="0" y="190584"/>
                        </a:moveTo>
                        <a:cubicBezTo>
                          <a:pt x="3833" y="56496"/>
                          <a:pt x="96766" y="3799"/>
                          <a:pt x="205597" y="0"/>
                        </a:cubicBezTo>
                        <a:cubicBezTo>
                          <a:pt x="290525" y="-10821"/>
                          <a:pt x="412878" y="79421"/>
                          <a:pt x="411194" y="190584"/>
                        </a:cubicBezTo>
                        <a:cubicBezTo>
                          <a:pt x="435847" y="279546"/>
                          <a:pt x="314918" y="391938"/>
                          <a:pt x="205597" y="381168"/>
                        </a:cubicBezTo>
                        <a:cubicBezTo>
                          <a:pt x="83941" y="407797"/>
                          <a:pt x="22778" y="275806"/>
                          <a:pt x="0" y="1905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5A7ACA7-BF2F-8EBC-2E31-E101A011E1F1}"/>
              </a:ext>
            </a:extLst>
          </p:cNvPr>
          <p:cNvSpPr/>
          <p:nvPr/>
        </p:nvSpPr>
        <p:spPr>
          <a:xfrm>
            <a:off x="1440611" y="769568"/>
            <a:ext cx="8988725" cy="53065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2F88F-762A-5AEA-DEBB-08C4D648C14F}"/>
              </a:ext>
            </a:extLst>
          </p:cNvPr>
          <p:cNvSpPr txBox="1"/>
          <p:nvPr/>
        </p:nvSpPr>
        <p:spPr>
          <a:xfrm>
            <a:off x="1759788" y="1000664"/>
            <a:ext cx="83676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ru-RU" sz="3200" b="0" i="0">
                <a:effectLst/>
                <a:latin typeface="Garamond" panose="02020404030301010803" pitchFamily="18" charset="0"/>
              </a:rPr>
              <a:t>В стадах пекари авторитет вожака нерушим. Если кто-то из самцов хочет оспорить главенство в стаде, он просто уходит и собирает свою компанию.</a:t>
            </a:r>
          </a:p>
          <a:p>
            <a:pPr algn="l" fontAlgn="base">
              <a:buFont typeface="+mj-lt"/>
              <a:buAutoNum type="arabicPeriod"/>
            </a:pPr>
            <a:r>
              <a:rPr lang="ru-RU" sz="3200" b="0" i="0">
                <a:effectLst/>
                <a:latin typeface="Garamond" panose="02020404030301010803" pitchFamily="18" charset="0"/>
              </a:rPr>
              <a:t>В 2007 году был открыт новый вид этих животных – гигантский пекари. Они до сих пор практически не изучены.</a:t>
            </a:r>
          </a:p>
          <a:p>
            <a:pPr algn="l" fontAlgn="base">
              <a:buFont typeface="+mj-lt"/>
              <a:buAutoNum type="arabicPeriod"/>
            </a:pPr>
            <a:r>
              <a:rPr lang="ru-RU" sz="3200" b="0" i="0">
                <a:effectLst/>
                <a:latin typeface="Garamond" panose="02020404030301010803" pitchFamily="18" charset="0"/>
              </a:rPr>
              <a:t>Пекари очень любят фотографироваться. Стоит навести на них фотоаппарат, они начинают позировать.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197098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46AFBC-5DD5-6AC8-2076-455B9489CC29}"/>
              </a:ext>
            </a:extLst>
          </p:cNvPr>
          <p:cNvSpPr/>
          <p:nvPr/>
        </p:nvSpPr>
        <p:spPr>
          <a:xfrm>
            <a:off x="186905" y="202721"/>
            <a:ext cx="11818189" cy="6452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F48B4C-2247-A355-02C9-CA88AAEC9AA8}"/>
              </a:ext>
            </a:extLst>
          </p:cNvPr>
          <p:cNvSpPr txBox="1"/>
          <p:nvPr/>
        </p:nvSpPr>
        <p:spPr>
          <a:xfrm flipH="1">
            <a:off x="520170" y="715992"/>
            <a:ext cx="925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Кто это</a:t>
            </a:r>
            <a:r>
              <a:rPr lang="en-US" sz="3600" dirty="0"/>
              <a:t>?             -</a:t>
            </a:r>
            <a:r>
              <a:rPr lang="ru-RU" sz="3600" dirty="0"/>
              <a:t>Манул забайкальский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C31784-7599-8458-3972-0FD0FDE0D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3" y="4139459"/>
            <a:ext cx="3568460" cy="24091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F092B2-AD93-3066-E16F-B926715AF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39" y="4139459"/>
            <a:ext cx="3070538" cy="24091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DAA130-0892-AD91-684A-9219D2849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77" y="1508402"/>
            <a:ext cx="3950443" cy="26310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08E5A8-C8C1-903D-6954-282D1ABCE543}"/>
              </a:ext>
            </a:extLst>
          </p:cNvPr>
          <p:cNvSpPr txBox="1"/>
          <p:nvPr/>
        </p:nvSpPr>
        <p:spPr>
          <a:xfrm>
            <a:off x="7272067" y="1639019"/>
            <a:ext cx="45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23A46-0AF1-D3C6-941E-21A16BF4E5E5}"/>
              </a:ext>
            </a:extLst>
          </p:cNvPr>
          <p:cNvSpPr txBox="1"/>
          <p:nvPr/>
        </p:nvSpPr>
        <p:spPr>
          <a:xfrm flipH="1">
            <a:off x="509880" y="3624048"/>
            <a:ext cx="600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                                                               В)</a:t>
            </a:r>
          </a:p>
        </p:txBody>
      </p:sp>
      <p:sp>
        <p:nvSpPr>
          <p:cNvPr id="14" name="Блок-схема: узел 13">
            <a:extLst>
              <a:ext uri="{FF2B5EF4-FFF2-40B4-BE49-F238E27FC236}">
                <a16:creationId xmlns:a16="http://schemas.microsoft.com/office/drawing/2014/main" id="{1320FB62-6A73-5F0E-98ED-79FE1C5CE754}"/>
              </a:ext>
            </a:extLst>
          </p:cNvPr>
          <p:cNvSpPr/>
          <p:nvPr/>
        </p:nvSpPr>
        <p:spPr>
          <a:xfrm>
            <a:off x="4719939" y="3612213"/>
            <a:ext cx="411193" cy="381167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411193"/>
                      <a:gd name="connsiteY0" fmla="*/ 190584 h 381167"/>
                      <a:gd name="connsiteX1" fmla="*/ 205597 w 411193"/>
                      <a:gd name="connsiteY1" fmla="*/ 0 h 381167"/>
                      <a:gd name="connsiteX2" fmla="*/ 411194 w 411193"/>
                      <a:gd name="connsiteY2" fmla="*/ 190584 h 381167"/>
                      <a:gd name="connsiteX3" fmla="*/ 205597 w 411193"/>
                      <a:gd name="connsiteY3" fmla="*/ 381168 h 381167"/>
                      <a:gd name="connsiteX4" fmla="*/ 0 w 411193"/>
                      <a:gd name="connsiteY4" fmla="*/ 190584 h 381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93" h="381167" extrusionOk="0">
                        <a:moveTo>
                          <a:pt x="0" y="190584"/>
                        </a:moveTo>
                        <a:cubicBezTo>
                          <a:pt x="3833" y="56496"/>
                          <a:pt x="96766" y="3799"/>
                          <a:pt x="205597" y="0"/>
                        </a:cubicBezTo>
                        <a:cubicBezTo>
                          <a:pt x="290525" y="-10821"/>
                          <a:pt x="412878" y="79421"/>
                          <a:pt x="411194" y="190584"/>
                        </a:cubicBezTo>
                        <a:cubicBezTo>
                          <a:pt x="435847" y="279546"/>
                          <a:pt x="314918" y="391938"/>
                          <a:pt x="205597" y="381168"/>
                        </a:cubicBezTo>
                        <a:cubicBezTo>
                          <a:pt x="83941" y="407797"/>
                          <a:pt x="22778" y="275806"/>
                          <a:pt x="0" y="1905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4514552-4B83-BBB3-0935-724E19FAECB0}"/>
              </a:ext>
            </a:extLst>
          </p:cNvPr>
          <p:cNvSpPr/>
          <p:nvPr/>
        </p:nvSpPr>
        <p:spPr>
          <a:xfrm>
            <a:off x="1570461" y="931385"/>
            <a:ext cx="8764438" cy="512409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7720E-5B2E-BC61-6242-9A916928EEA5}"/>
              </a:ext>
            </a:extLst>
          </p:cNvPr>
          <p:cNvSpPr txBox="1"/>
          <p:nvPr/>
        </p:nvSpPr>
        <p:spPr>
          <a:xfrm>
            <a:off x="1795498" y="1255659"/>
            <a:ext cx="8311493" cy="467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4A4B50-8C65-86BF-2D6F-98442AF016AC}"/>
              </a:ext>
            </a:extLst>
          </p:cNvPr>
          <p:cNvSpPr txBox="1"/>
          <p:nvPr/>
        </p:nvSpPr>
        <p:spPr>
          <a:xfrm>
            <a:off x="1857102" y="1164567"/>
            <a:ext cx="81416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ru-RU" sz="3200" b="0" i="0">
                <a:solidFill>
                  <a:srgbClr val="333333"/>
                </a:solidFill>
                <a:effectLst/>
                <a:latin typeface="ProximaNova"/>
              </a:rPr>
              <a:t>В большинстве случаев манулы предпочитают избегать опасности. Но, если их загнать в угол, они дерутся, как бешеные росомахи, то есть до последнего.</a:t>
            </a:r>
          </a:p>
          <a:p>
            <a:pPr algn="l">
              <a:buFont typeface="+mj-lt"/>
              <a:buAutoNum type="arabicPeriod"/>
            </a:pPr>
            <a:r>
              <a:rPr lang="ru-RU" sz="3200" b="0" i="0">
                <a:solidFill>
                  <a:srgbClr val="333333"/>
                </a:solidFill>
                <a:effectLst/>
                <a:latin typeface="ProximaNova"/>
              </a:rPr>
              <a:t>По размерам манул сравним с обычной домашней кошкой. Весит он в среднем от 2 до 5 килограммов.</a:t>
            </a:r>
          </a:p>
          <a:p>
            <a:pPr algn="l">
              <a:buFont typeface="+mj-lt"/>
              <a:buAutoNum type="arabicPeriod"/>
            </a:pPr>
            <a:r>
              <a:rPr lang="ru-RU" sz="3200" b="0" i="0">
                <a:solidFill>
                  <a:srgbClr val="333333"/>
                </a:solidFill>
                <a:effectLst/>
                <a:latin typeface="ProximaNova"/>
              </a:rPr>
              <a:t>На один квадратный сантиметр тела у манула приходится до 9000 шерстинок.</a:t>
            </a:r>
          </a:p>
        </p:txBody>
      </p:sp>
    </p:spTree>
    <p:extLst>
      <p:ext uri="{BB962C8B-B14F-4D97-AF65-F5344CB8AC3E}">
        <p14:creationId xmlns:p14="http://schemas.microsoft.com/office/powerpoint/2010/main" val="162393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EA9A52-20C0-06F5-47B1-289CBECE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14.11.2022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C238E0-A25A-078D-B9AA-887613D9E901}"/>
              </a:ext>
            </a:extLst>
          </p:cNvPr>
          <p:cNvSpPr/>
          <p:nvPr/>
        </p:nvSpPr>
        <p:spPr>
          <a:xfrm>
            <a:off x="241540" y="250166"/>
            <a:ext cx="11688792" cy="63490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B816B-892E-5705-292C-F7C0F94CE92D}"/>
              </a:ext>
            </a:extLst>
          </p:cNvPr>
          <p:cNvSpPr txBox="1"/>
          <p:nvPr/>
        </p:nvSpPr>
        <p:spPr>
          <a:xfrm>
            <a:off x="439946" y="457200"/>
            <a:ext cx="802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Игра</a:t>
            </a:r>
            <a:r>
              <a:rPr lang="en-US" sz="3600" dirty="0"/>
              <a:t>:</a:t>
            </a:r>
            <a:r>
              <a:rPr lang="ru-RU" sz="3600" dirty="0"/>
              <a:t> Как называется</a:t>
            </a:r>
            <a:r>
              <a:rPr lang="en-US" sz="3600" dirty="0"/>
              <a:t>?</a:t>
            </a:r>
            <a:endParaRPr lang="ru-RU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8C9609-B800-F26E-AF19-05D8AB6FA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1612"/>
            <a:ext cx="5049328" cy="3258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170E36-BD92-38BE-5211-52FBD574E422}"/>
              </a:ext>
            </a:extLst>
          </p:cNvPr>
          <p:cNvSpPr txBox="1"/>
          <p:nvPr/>
        </p:nvSpPr>
        <p:spPr>
          <a:xfrm>
            <a:off x="1046672" y="4942936"/>
            <a:ext cx="504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В) Тамарин </a:t>
            </a:r>
            <a:r>
              <a:rPr lang="ru-RU" dirty="0" err="1"/>
              <a:t>буроголовый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10542-D005-C804-D100-D4CEDA94306E}"/>
              </a:ext>
            </a:extLst>
          </p:cNvPr>
          <p:cNvSpPr txBox="1"/>
          <p:nvPr/>
        </p:nvSpPr>
        <p:spPr>
          <a:xfrm>
            <a:off x="969033" y="3324422"/>
            <a:ext cx="459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 Саймири обыкновенный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E46142-A202-B643-6AE0-186DD6AE1013}"/>
              </a:ext>
            </a:extLst>
          </p:cNvPr>
          <p:cNvSpPr txBox="1"/>
          <p:nvPr/>
        </p:nvSpPr>
        <p:spPr>
          <a:xfrm>
            <a:off x="969033" y="2046143"/>
            <a:ext cx="384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  <a:r>
              <a:rPr lang="ru-RU" dirty="0"/>
              <a:t> Гиббон белорукий</a:t>
            </a: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064B1511-B453-E44F-B87A-95443FB7EB4A}"/>
              </a:ext>
            </a:extLst>
          </p:cNvPr>
          <p:cNvSpPr/>
          <p:nvPr/>
        </p:nvSpPr>
        <p:spPr>
          <a:xfrm>
            <a:off x="969033" y="4955897"/>
            <a:ext cx="411193" cy="381167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411193"/>
                      <a:gd name="connsiteY0" fmla="*/ 190584 h 381167"/>
                      <a:gd name="connsiteX1" fmla="*/ 205597 w 411193"/>
                      <a:gd name="connsiteY1" fmla="*/ 0 h 381167"/>
                      <a:gd name="connsiteX2" fmla="*/ 411194 w 411193"/>
                      <a:gd name="connsiteY2" fmla="*/ 190584 h 381167"/>
                      <a:gd name="connsiteX3" fmla="*/ 205597 w 411193"/>
                      <a:gd name="connsiteY3" fmla="*/ 381168 h 381167"/>
                      <a:gd name="connsiteX4" fmla="*/ 0 w 411193"/>
                      <a:gd name="connsiteY4" fmla="*/ 190584 h 381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93" h="381167" extrusionOk="0">
                        <a:moveTo>
                          <a:pt x="0" y="190584"/>
                        </a:moveTo>
                        <a:cubicBezTo>
                          <a:pt x="3833" y="56496"/>
                          <a:pt x="96766" y="3799"/>
                          <a:pt x="205597" y="0"/>
                        </a:cubicBezTo>
                        <a:cubicBezTo>
                          <a:pt x="290525" y="-10821"/>
                          <a:pt x="412878" y="79421"/>
                          <a:pt x="411194" y="190584"/>
                        </a:cubicBezTo>
                        <a:cubicBezTo>
                          <a:pt x="435847" y="279546"/>
                          <a:pt x="314918" y="391938"/>
                          <a:pt x="205597" y="381168"/>
                        </a:cubicBezTo>
                        <a:cubicBezTo>
                          <a:pt x="83941" y="407797"/>
                          <a:pt x="22778" y="275806"/>
                          <a:pt x="0" y="1905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564BBB8-F368-3A8F-CCA3-55CAE8FC8CBD}"/>
              </a:ext>
            </a:extLst>
          </p:cNvPr>
          <p:cNvSpPr/>
          <p:nvPr/>
        </p:nvSpPr>
        <p:spPr>
          <a:xfrm>
            <a:off x="1682150" y="966159"/>
            <a:ext cx="8787441" cy="543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F2FCB1-893D-93AE-4981-69226905DE7C}"/>
              </a:ext>
            </a:extLst>
          </p:cNvPr>
          <p:cNvSpPr txBox="1"/>
          <p:nvPr/>
        </p:nvSpPr>
        <p:spPr>
          <a:xfrm>
            <a:off x="2185358" y="1468078"/>
            <a:ext cx="8022566" cy="446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/>
              <a:t>Видов тамаринов биологам известно более десяти, причём каждый из них отличается индивидуальными внешними признаками. Прежде всего это относится к окраске густого и мягкого меха, который может оказаться желтовато-бурым, чёрным или </a:t>
            </a:r>
            <a:r>
              <a:rPr lang="ru-RU" sz="2000" dirty="0" err="1"/>
              <a:t>белым.Причём</a:t>
            </a:r>
            <a:r>
              <a:rPr lang="ru-RU" sz="2000" dirty="0"/>
              <a:t> однотонными животные бывают редко, окрашенные спереди и сзади в разнообразные цвета. К тому же существуют и другие особенности тамаринов, по которым один вид таких обезьян можно отличить от </a:t>
            </a:r>
            <a:r>
              <a:rPr lang="ru-RU" sz="2000" dirty="0" err="1"/>
              <a:t>другого.К</a:t>
            </a:r>
            <a:r>
              <a:rPr lang="ru-RU" sz="2000" dirty="0"/>
              <a:t> примеру, лица этих животных могут быть, как совершенно безволосыми, так и густо заросшими волосами, покрывающими темя, виски, щёки и всё лицо. Существуют разновидности с бородой и усами, с цветастой порослью в области рта.</a:t>
            </a:r>
          </a:p>
        </p:txBody>
      </p:sp>
    </p:spTree>
    <p:extLst>
      <p:ext uri="{BB962C8B-B14F-4D97-AF65-F5344CB8AC3E}">
        <p14:creationId xmlns:p14="http://schemas.microsoft.com/office/powerpoint/2010/main" val="316376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E5DE52-40EC-36CB-2103-E300DCA0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14.11.2022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35B5BA-8D6B-FC0C-AB2B-78D4E307A2F6}"/>
              </a:ext>
            </a:extLst>
          </p:cNvPr>
          <p:cNvSpPr/>
          <p:nvPr/>
        </p:nvSpPr>
        <p:spPr>
          <a:xfrm>
            <a:off x="258792" y="258792"/>
            <a:ext cx="11688793" cy="6314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424EC-C927-0FCC-62D4-762375D92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77" y="560379"/>
            <a:ext cx="6599207" cy="4423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6591B-61DA-FD26-F56A-240EF3D10900}"/>
              </a:ext>
            </a:extLst>
          </p:cNvPr>
          <p:cNvSpPr txBox="1"/>
          <p:nvPr/>
        </p:nvSpPr>
        <p:spPr>
          <a:xfrm flipH="1">
            <a:off x="615062" y="1078302"/>
            <a:ext cx="41294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А)Саймири обыкновенный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Б) Белка </a:t>
            </a:r>
            <a:r>
              <a:rPr lang="ru-RU" dirty="0" err="1"/>
              <a:t>Превоста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В) Кваква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0FF6D445-0FFC-D5B1-7195-33622890432E}"/>
              </a:ext>
            </a:extLst>
          </p:cNvPr>
          <p:cNvSpPr/>
          <p:nvPr/>
        </p:nvSpPr>
        <p:spPr>
          <a:xfrm>
            <a:off x="496019" y="2967487"/>
            <a:ext cx="411193" cy="381167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411193"/>
                      <a:gd name="connsiteY0" fmla="*/ 190584 h 381167"/>
                      <a:gd name="connsiteX1" fmla="*/ 205597 w 411193"/>
                      <a:gd name="connsiteY1" fmla="*/ 0 h 381167"/>
                      <a:gd name="connsiteX2" fmla="*/ 411194 w 411193"/>
                      <a:gd name="connsiteY2" fmla="*/ 190584 h 381167"/>
                      <a:gd name="connsiteX3" fmla="*/ 205597 w 411193"/>
                      <a:gd name="connsiteY3" fmla="*/ 381168 h 381167"/>
                      <a:gd name="connsiteX4" fmla="*/ 0 w 411193"/>
                      <a:gd name="connsiteY4" fmla="*/ 190584 h 381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93" h="381167" extrusionOk="0">
                        <a:moveTo>
                          <a:pt x="0" y="190584"/>
                        </a:moveTo>
                        <a:cubicBezTo>
                          <a:pt x="3833" y="56496"/>
                          <a:pt x="96766" y="3799"/>
                          <a:pt x="205597" y="0"/>
                        </a:cubicBezTo>
                        <a:cubicBezTo>
                          <a:pt x="290525" y="-10821"/>
                          <a:pt x="412878" y="79421"/>
                          <a:pt x="411194" y="190584"/>
                        </a:cubicBezTo>
                        <a:cubicBezTo>
                          <a:pt x="435847" y="279546"/>
                          <a:pt x="314918" y="391938"/>
                          <a:pt x="205597" y="381168"/>
                        </a:cubicBezTo>
                        <a:cubicBezTo>
                          <a:pt x="83941" y="407797"/>
                          <a:pt x="22778" y="275806"/>
                          <a:pt x="0" y="1905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D386FC6-00CD-36DE-BC81-9F3793C40391}"/>
              </a:ext>
            </a:extLst>
          </p:cNvPr>
          <p:cNvSpPr/>
          <p:nvPr/>
        </p:nvSpPr>
        <p:spPr>
          <a:xfrm>
            <a:off x="1682150" y="560379"/>
            <a:ext cx="8988725" cy="5840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278B5-78C8-3C59-2DA1-786BE1C03457}"/>
              </a:ext>
            </a:extLst>
          </p:cNvPr>
          <p:cNvSpPr txBox="1"/>
          <p:nvPr/>
        </p:nvSpPr>
        <p:spPr>
          <a:xfrm>
            <a:off x="2420571" y="665855"/>
            <a:ext cx="7729268" cy="582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i="0" dirty="0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Белка </a:t>
            </a:r>
            <a:r>
              <a:rPr lang="ru-RU" sz="2000" b="1" i="0" dirty="0" err="1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Превоста</a:t>
            </a:r>
            <a:r>
              <a:rPr lang="ru-RU" sz="2000" b="1" i="0" dirty="0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также известна как трехцветная белка. Яркая контрастная окраска делает ее одним из самых эффектных видов беличьих, не зря ее латинское название рода </a:t>
            </a:r>
            <a:r>
              <a:rPr lang="ru-RU" sz="2000" b="0" i="0" dirty="0" err="1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Callosciurus</a:t>
            </a:r>
            <a:r>
              <a:rPr lang="ru-RU" sz="2000" b="0" i="0" dirty="0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 переводится как «красивая белка». Распространен этот зверек в Юго-Восточной Азии: в </a:t>
            </a:r>
            <a:r>
              <a:rPr lang="ru-RU" sz="2000" b="0" i="0" dirty="0" err="1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Тайланде</a:t>
            </a:r>
            <a:r>
              <a:rPr lang="ru-RU" sz="2000" b="0" i="0" dirty="0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, Индонезии, Малайзии и на многих мелких островах. Средний вес белки </a:t>
            </a:r>
            <a:r>
              <a:rPr lang="ru-RU" sz="2000" b="0" i="0" dirty="0" err="1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Превоста</a:t>
            </a:r>
            <a:r>
              <a:rPr lang="ru-RU" sz="2000" b="0" i="0" dirty="0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 около 400-500 г, длина тела 20-28 см, длина хвоста 15-25 см. У нее мягкий, не очень пушистый мех. Обитают эти грызуны в низменных тропических лесах на средней высоте и под куполом леса, где делают гнезда из веток и листьев или селятся в дуплах деревьев. Белки проявляют особую активность на рассвете и на закате. В пищу они употребляет почки, побеги, орехи, семена, фрукты (в частности, инжир), бутоны и цветки; в поисках пищи заходят на пальмовые плантации. Периодически белки </a:t>
            </a:r>
            <a:r>
              <a:rPr lang="ru-RU" sz="2000" b="0" i="0" dirty="0" err="1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Превоста</a:t>
            </a:r>
            <a:r>
              <a:rPr lang="ru-RU" sz="2000" b="0" i="0" dirty="0">
                <a:solidFill>
                  <a:srgbClr val="3B3B3B"/>
                </a:solidFill>
                <a:effectLst/>
                <a:latin typeface="Arial" panose="020B0604020202020204" pitchFamily="34" charset="0"/>
              </a:rPr>
              <a:t> поедают птичьи яйца, насекомых и личинки жуков. Как и наши обычные белки, они делают запасы пищи.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70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68DD92-0943-B9DC-170E-93CAED21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14.11.2022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27143B-0E43-29E2-21DF-12203E9EE76A}"/>
              </a:ext>
            </a:extLst>
          </p:cNvPr>
          <p:cNvSpPr/>
          <p:nvPr/>
        </p:nvSpPr>
        <p:spPr>
          <a:xfrm>
            <a:off x="251604" y="237227"/>
            <a:ext cx="11688792" cy="6383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1D2850-1664-4282-AA32-CC44812C8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64" y="332117"/>
            <a:ext cx="5671005" cy="3774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8C27E-1787-7FBF-7FA0-D3CFEDB4BF82}"/>
              </a:ext>
            </a:extLst>
          </p:cNvPr>
          <p:cNvSpPr txBox="1"/>
          <p:nvPr/>
        </p:nvSpPr>
        <p:spPr>
          <a:xfrm>
            <a:off x="621102" y="1104181"/>
            <a:ext cx="5132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 Марабу африканский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Б) Гиббон белорукий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В) Кваква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4670ADCC-26D8-0A28-5ACB-7E1E5032C505}"/>
              </a:ext>
            </a:extLst>
          </p:cNvPr>
          <p:cNvSpPr/>
          <p:nvPr/>
        </p:nvSpPr>
        <p:spPr>
          <a:xfrm>
            <a:off x="621102" y="1104181"/>
            <a:ext cx="362309" cy="414068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F82113C-50FD-E15C-6740-4328A8800FE7}"/>
              </a:ext>
            </a:extLst>
          </p:cNvPr>
          <p:cNvSpPr/>
          <p:nvPr/>
        </p:nvSpPr>
        <p:spPr>
          <a:xfrm>
            <a:off x="1687901" y="482994"/>
            <a:ext cx="8988725" cy="5892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8444219-9CE6-77FE-7109-1D7E031A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483" y="1136369"/>
            <a:ext cx="82689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На шее и голове у марабу нет перьев, только легкий пушок. Природа позаботилась о том, чтобы они не пачкали оперение, пока </a:t>
            </a:r>
            <a:r>
              <a:rPr kumimoji="0" lang="ru-RU" altLang="ru-RU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дербанят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 падаль.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Интересный факт - во время полета они не вытягивают шею, в отличие от сородичей, а наоборот вжимают в тело.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Местные жители считают, что птица несет одни беды и болезни, но это совсем не так.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7809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365CE8-D68C-C1FB-3059-0D39ABF6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14.11.2022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80A6B4-5DAD-5636-6368-4C6999BC6083}"/>
              </a:ext>
            </a:extLst>
          </p:cNvPr>
          <p:cNvSpPr/>
          <p:nvPr/>
        </p:nvSpPr>
        <p:spPr>
          <a:xfrm>
            <a:off x="241540" y="224287"/>
            <a:ext cx="11723298" cy="6392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11F20-E17F-8DAC-9FFA-0E6BB5CCC640}"/>
              </a:ext>
            </a:extLst>
          </p:cNvPr>
          <p:cNvSpPr txBox="1"/>
          <p:nvPr/>
        </p:nvSpPr>
        <p:spPr>
          <a:xfrm>
            <a:off x="508958" y="457200"/>
            <a:ext cx="112833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0" i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В эти годы была заложена и добрая традиция Ленинградского зоопарка проводить тематические просветительные мероприятия для посетителей. С 1948 года организовывались Дни птиц, с конкурсами на создание лучшего скворечника и познавательными викторинами. С 1951 года к ним добавились и Новогодние праздники. Сегодня тематические мероприятия проводятся в зоопарке в среднем два раза в месяц, они посвящены разным памятным датам и животным в коллекции зоопарка.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Pusheen говорит &quot;да&quot;">
            <a:extLst>
              <a:ext uri="{FF2B5EF4-FFF2-40B4-BE49-F238E27FC236}">
                <a16:creationId xmlns:a16="http://schemas.microsoft.com/office/drawing/2014/main" id="{6B6A3A0F-C7AD-23A3-EAD6-0093EE812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19" y="4632346"/>
            <a:ext cx="2244306" cy="224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CBF44C-61EF-3B76-0240-F466337F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B3FE135D-CC66-0D46-75DD-02E88DF3047A}"/>
              </a:ext>
            </a:extLst>
          </p:cNvPr>
          <p:cNvSpPr/>
          <p:nvPr/>
        </p:nvSpPr>
        <p:spPr>
          <a:xfrm>
            <a:off x="1181819" y="828136"/>
            <a:ext cx="9859992" cy="5206904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AD6C7-8E8E-F96E-4EC6-3A81B29955E4}"/>
              </a:ext>
            </a:extLst>
          </p:cNvPr>
          <p:cNvSpPr txBox="1"/>
          <p:nvPr/>
        </p:nvSpPr>
        <p:spPr>
          <a:xfrm>
            <a:off x="2867710" y="1259456"/>
            <a:ext cx="781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ВЫ МОЛОДЦЫ!</a:t>
            </a:r>
          </a:p>
        </p:txBody>
      </p:sp>
      <p:pic>
        <p:nvPicPr>
          <p:cNvPr id="6" name="Рисунок 5" descr="Знак одобрения со сплошной заливкой">
            <a:extLst>
              <a:ext uri="{FF2B5EF4-FFF2-40B4-BE49-F238E27FC236}">
                <a16:creationId xmlns:a16="http://schemas.microsoft.com/office/drawing/2014/main" id="{9C5D5C93-7829-C1AA-4367-3524D728C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7228" y="2528978"/>
            <a:ext cx="3069566" cy="30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{17BF8F42-7EA9-4CBF-96E3-48075D36C687}tf78438558_win32</Template>
  <TotalTime>167</TotalTime>
  <Words>709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Calibri</vt:lpstr>
      <vt:lpstr>Century Gothic</vt:lpstr>
      <vt:lpstr>Garamond</vt:lpstr>
      <vt:lpstr>ProximaNova</vt:lpstr>
      <vt:lpstr>СавонVTI</vt:lpstr>
      <vt:lpstr>Зоопарки ленинградской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Зоопарки ленинградской области</dc:title>
  <dc:creator>Варвара Ткач</dc:creator>
  <cp:lastModifiedBy>Варвара Ткач</cp:lastModifiedBy>
  <cp:revision>1</cp:revision>
  <dcterms:created xsi:type="dcterms:W3CDTF">2022-11-12T12:43:24Z</dcterms:created>
  <dcterms:modified xsi:type="dcterms:W3CDTF">2022-11-14T16:29:09Z</dcterms:modified>
</cp:coreProperties>
</file>